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263" r:id="rId10"/>
    <p:sldId id="270" r:id="rId11"/>
    <p:sldId id="269" r:id="rId12"/>
    <p:sldId id="271" r:id="rId13"/>
    <p:sldId id="272" r:id="rId14"/>
    <p:sldId id="284" r:id="rId15"/>
    <p:sldId id="264" r:id="rId16"/>
    <p:sldId id="265" r:id="rId17"/>
    <p:sldId id="266" r:id="rId18"/>
    <p:sldId id="267" r:id="rId19"/>
    <p:sldId id="317" r:id="rId20"/>
    <p:sldId id="273" r:id="rId21"/>
    <p:sldId id="274" r:id="rId22"/>
    <p:sldId id="294" r:id="rId23"/>
    <p:sldId id="275" r:id="rId24"/>
    <p:sldId id="277" r:id="rId25"/>
    <p:sldId id="302" r:id="rId26"/>
    <p:sldId id="303" r:id="rId27"/>
    <p:sldId id="304" r:id="rId28"/>
    <p:sldId id="305" r:id="rId29"/>
    <p:sldId id="306" r:id="rId30"/>
    <p:sldId id="308" r:id="rId31"/>
    <p:sldId id="307" r:id="rId32"/>
    <p:sldId id="309" r:id="rId33"/>
    <p:sldId id="310" r:id="rId34"/>
    <p:sldId id="311" r:id="rId35"/>
    <p:sldId id="312" r:id="rId36"/>
    <p:sldId id="296" r:id="rId37"/>
    <p:sldId id="300" r:id="rId38"/>
    <p:sldId id="298" r:id="rId39"/>
    <p:sldId id="297" r:id="rId40"/>
    <p:sldId id="276" r:id="rId41"/>
    <p:sldId id="314" r:id="rId42"/>
    <p:sldId id="315" r:id="rId43"/>
    <p:sldId id="293" r:id="rId44"/>
    <p:sldId id="295" r:id="rId45"/>
    <p:sldId id="318" r:id="rId46"/>
    <p:sldId id="278" r:id="rId47"/>
    <p:sldId id="279" r:id="rId48"/>
    <p:sldId id="280" r:id="rId49"/>
    <p:sldId id="281" r:id="rId50"/>
    <p:sldId id="283" r:id="rId51"/>
    <p:sldId id="282" r:id="rId52"/>
    <p:sldId id="292" r:id="rId53"/>
    <p:sldId id="316" r:id="rId54"/>
    <p:sldId id="321" r:id="rId55"/>
    <p:sldId id="287" r:id="rId56"/>
    <p:sldId id="322" r:id="rId57"/>
    <p:sldId id="319" r:id="rId58"/>
    <p:sldId id="289" r:id="rId59"/>
    <p:sldId id="286" r:id="rId60"/>
    <p:sldId id="290" r:id="rId61"/>
    <p:sldId id="291" r:id="rId62"/>
    <p:sldId id="32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8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6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7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7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2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0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CE0E9-B642-4654-B380-6C7D8CA0540E}" type="datetimeFigureOut">
              <a:rPr lang="en-US" smtClean="0"/>
              <a:t>3/10/2016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88372" y="3941348"/>
            <a:ext cx="2468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Git</a:t>
            </a:r>
            <a:r>
              <a:rPr lang="en-US" sz="6000" dirty="0"/>
              <a:t> 101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15850" y="5242158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Oleg </a:t>
            </a:r>
            <a:r>
              <a:rPr lang="en-US" dirty="0" err="1"/>
              <a:t>Volkov</a:t>
            </a:r>
            <a:endParaRPr lang="en-US" dirty="0"/>
          </a:p>
        </p:txBody>
      </p:sp>
      <p:pic>
        <p:nvPicPr>
          <p:cNvPr id="1026" name="Picture 2" descr="Git-Logo-2Color.png (910×3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77" y="1039490"/>
            <a:ext cx="2962514" cy="11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ches-238379_640.jpg (640×48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5" y="103949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6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3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Vim first aid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224023"/>
            <a:ext cx="419018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:q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Enter edit mode</a:t>
            </a:r>
          </a:p>
          <a:p>
            <a:pPr lvl="1"/>
            <a:r>
              <a:rPr lang="en-US" sz="3200" dirty="0" smtClean="0"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3200" dirty="0" smtClean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Enter command mode</a:t>
            </a:r>
            <a:endParaRPr lang="en-US" sz="3200" dirty="0">
              <a:cs typeface="Consolas" panose="020B0609020204030204" pitchFamily="49" charset="0"/>
            </a:endParaRPr>
          </a:p>
          <a:p>
            <a:pPr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 lvl="1"/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cs typeface="Consolas" panose="020B0609020204030204" pitchFamily="49" charset="0"/>
              </a:rPr>
              <a:t>Save </a:t>
            </a:r>
            <a:r>
              <a:rPr lang="en-US" sz="3200" dirty="0">
                <a:cs typeface="Consolas" panose="020B0609020204030204" pitchFamily="49" charset="0"/>
              </a:rPr>
              <a:t>and 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wq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6" name="Picture 4" descr="1040235_bff85296.jpg (640×42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1738312"/>
            <a:ext cx="60960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29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494" y="1949115"/>
            <a:ext cx="2237874" cy="453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52211" y="1949114"/>
            <a:ext cx="2237874" cy="395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11390" y="1949113"/>
            <a:ext cx="2237874" cy="453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449" y="149993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working directory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0180" y="1499936"/>
            <a:ext cx="204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 area / 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0947" y="1499936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807368" y="2775284"/>
            <a:ext cx="1844843" cy="52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add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890085" y="2775282"/>
            <a:ext cx="2021305" cy="52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2807368" y="3712851"/>
            <a:ext cx="183281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</a:t>
            </a:r>
          </a:p>
        </p:txBody>
      </p:sp>
      <p:sp>
        <p:nvSpPr>
          <p:cNvPr id="28" name="Left Arrow 27"/>
          <p:cNvSpPr/>
          <p:nvPr/>
        </p:nvSpPr>
        <p:spPr>
          <a:xfrm>
            <a:off x="2807368" y="4743002"/>
            <a:ext cx="610402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 --hard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2807368" y="5983339"/>
            <a:ext cx="6104022" cy="43523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checkout</a:t>
            </a:r>
          </a:p>
        </p:txBody>
      </p:sp>
    </p:spTree>
    <p:extLst>
      <p:ext uri="{BB962C8B-B14F-4D97-AF65-F5344CB8AC3E}">
        <p14:creationId xmlns:p14="http://schemas.microsoft.com/office/powerpoint/2010/main" val="21599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76749"/>
              </p:ext>
            </p:extLst>
          </p:nvPr>
        </p:nvGraphicFramePr>
        <p:xfrm>
          <a:off x="481449" y="1617000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</a:t>
                      </a:r>
                      <a:r>
                        <a:rPr lang="en-US" baseline="0" dirty="0"/>
                        <a:t> state&gt;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362215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9705" y="1243263"/>
            <a:ext cx="352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case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17907"/>
              </p:ext>
            </p:extLst>
          </p:nvPr>
        </p:nvGraphicFramePr>
        <p:xfrm>
          <a:off x="481449" y="4051177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 state&gt;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472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1790848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49705" y="3681663"/>
            <a:ext cx="68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Beware! Don’t forget to add files after edit if you want them in commit</a:t>
            </a:r>
          </a:p>
        </p:txBody>
      </p:sp>
    </p:spTree>
    <p:extLst>
      <p:ext uri="{BB962C8B-B14F-4D97-AF65-F5344CB8AC3E}">
        <p14:creationId xmlns:p14="http://schemas.microsoft.com/office/powerpoint/2010/main" val="347384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58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Undoing things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79338"/>
              </p:ext>
            </p:extLst>
          </p:nvPr>
        </p:nvGraphicFramePr>
        <p:xfrm>
          <a:off x="540084" y="1162473"/>
          <a:ext cx="812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905">
                  <a:extLst>
                    <a:ext uri="{9D8B030D-6E8A-4147-A177-3AD203B41FA5}">
                      <a16:colId xmlns:a16="http://schemas.microsoft.com/office/drawing/2014/main" xmlns="" val="3617689339"/>
                    </a:ext>
                  </a:extLst>
                </a:gridCol>
                <a:gridCol w="1941095">
                  <a:extLst>
                    <a:ext uri="{9D8B030D-6E8A-4147-A177-3AD203B41FA5}">
                      <a16:colId xmlns:a16="http://schemas.microsoft.com/office/drawing/2014/main" xmlns="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3384477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 files&gt;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123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checkout -- &lt;file&gt;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5347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0201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580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674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89134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7931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 --hard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8648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67176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29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  <a:r>
                        <a:rPr lang="en-US" baseline="0" dirty="0"/>
                        <a:t> HEAD~1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38778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55032" y="5612553"/>
            <a:ext cx="748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revert to undo commits visible to public (creates new fixup commit)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commit --amend to modify the last commit instead of removing</a:t>
            </a:r>
          </a:p>
        </p:txBody>
      </p:sp>
    </p:spTree>
    <p:extLst>
      <p:ext uri="{BB962C8B-B14F-4D97-AF65-F5344CB8AC3E}">
        <p14:creationId xmlns:p14="http://schemas.microsoft.com/office/powerpoint/2010/main" val="222863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625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Shortcuts?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947086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with a message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–m “Refactored everything”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Automatically add modified files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–a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	NOTE: new files are not added!</a:t>
            </a:r>
          </a:p>
        </p:txBody>
      </p:sp>
    </p:spTree>
    <p:extLst>
      <p:ext uri="{BB962C8B-B14F-4D97-AF65-F5344CB8AC3E}">
        <p14:creationId xmlns:p14="http://schemas.microsoft.com/office/powerpoint/2010/main" val="2134881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379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.</a:t>
            </a:r>
            <a:r>
              <a:rPr lang="en-US" sz="4400" dirty="0" err="1"/>
              <a:t>gitignore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481449" y="1295901"/>
            <a:ext cx="6444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onsolas" panose="020B0609020204030204" pitchFamily="49" charset="0"/>
              </a:rPr>
              <a:t>Files never meant to be in the repository</a:t>
            </a:r>
          </a:p>
          <a:p>
            <a:r>
              <a:rPr lang="en-US" sz="2400" dirty="0">
                <a:latin typeface="Calibri" panose="020F0502020204030204" pitchFamily="34" charset="0"/>
                <a:cs typeface="Consolas" panose="020B0609020204030204" pitchFamily="49" charset="0"/>
              </a:rPr>
              <a:t>Commit into repository to be used by all members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1449" y="210476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User-specific files</a:t>
            </a:r>
          </a:p>
          <a:p>
            <a:r>
              <a:rPr lang="en-US" dirty="0"/>
              <a:t>*.</a:t>
            </a:r>
            <a:r>
              <a:rPr lang="en-US" dirty="0" err="1"/>
              <a:t>suo</a:t>
            </a:r>
            <a:endParaRPr lang="en-US" dirty="0"/>
          </a:p>
          <a:p>
            <a:r>
              <a:rPr lang="en-US" dirty="0"/>
              <a:t>*.user</a:t>
            </a:r>
          </a:p>
          <a:p>
            <a:endParaRPr lang="en-US" dirty="0"/>
          </a:p>
          <a:p>
            <a:r>
              <a:rPr lang="en-US" dirty="0"/>
              <a:t># Build results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</a:t>
            </a:r>
            <a:r>
              <a:rPr lang="en-US" dirty="0"/>
              <a:t>/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ebugPublic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eleases</a:t>
            </a:r>
            <a:r>
              <a:rPr lang="en-US" dirty="0"/>
              <a:t>/</a:t>
            </a:r>
          </a:p>
          <a:p>
            <a:r>
              <a:rPr lang="en-US" dirty="0"/>
              <a:t>x64/</a:t>
            </a:r>
          </a:p>
          <a:p>
            <a:r>
              <a:rPr lang="en-US" dirty="0"/>
              <a:t>x86/</a:t>
            </a:r>
          </a:p>
          <a:p>
            <a:r>
              <a:rPr lang="en-US" dirty="0"/>
              <a:t>build/</a:t>
            </a:r>
          </a:p>
          <a:p>
            <a:r>
              <a:rPr lang="en-US" dirty="0" err="1"/>
              <a:t>bld</a:t>
            </a:r>
            <a:r>
              <a:rPr lang="en-US" dirty="0"/>
              <a:t>/</a:t>
            </a:r>
          </a:p>
          <a:p>
            <a:r>
              <a:rPr lang="en-US" dirty="0"/>
              <a:t>[Bb]in/</a:t>
            </a:r>
          </a:p>
          <a:p>
            <a:r>
              <a:rPr lang="en-US" dirty="0"/>
              <a:t>[</a:t>
            </a:r>
            <a:r>
              <a:rPr lang="en-US" dirty="0" err="1"/>
              <a:t>Oo</a:t>
            </a:r>
            <a:r>
              <a:rPr lang="en-US" dirty="0"/>
              <a:t>]</a:t>
            </a:r>
            <a:r>
              <a:rPr lang="en-US" dirty="0" err="1"/>
              <a:t>bj</a:t>
            </a:r>
            <a:r>
              <a:rPr lang="en-US" dirty="0"/>
              <a:t>/</a:t>
            </a:r>
          </a:p>
        </p:txBody>
      </p:sp>
      <p:pic>
        <p:nvPicPr>
          <p:cNvPr id="3074" name="Picture 2" descr="http://blogs.odiario.com/fernandarossi/wp-content/uploads/sites/84/2012/11/macacos-texto-e13534126925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27" y="3305090"/>
            <a:ext cx="5360594" cy="26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0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411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History and time travel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649312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View history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Go back and forth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&lt;commit&gt;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onsolas" panose="020B0609020204030204" pitchFamily="49" charset="0"/>
              </a:rPr>
              <a:t>Bonus: From any point, you can mess with the code and start a new branch!</a:t>
            </a:r>
          </a:p>
        </p:txBody>
      </p:sp>
      <p:pic>
        <p:nvPicPr>
          <p:cNvPr id="10246" name="Picture 6" descr="Ezra_Cornell's_first_book.jpg (500×41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50" y="949182"/>
            <a:ext cx="2606675" cy="21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1.staticflickr.com/5/4068/4660187571_8a5c3f380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68" y="3790450"/>
            <a:ext cx="3341437" cy="25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93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146222"/>
            <a:ext cx="4994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Referencing commits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915663"/>
            <a:ext cx="1105302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SHA-1 hash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not sequential because of distributed nature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usually several first digits are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branch name</a:t>
            </a:r>
            <a:r>
              <a:rPr lang="en-US" sz="3200" dirty="0"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top commit of the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HEAD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where are we currently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</a:t>
            </a:r>
          </a:p>
          <a:p>
            <a:pPr marL="0"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parent, the commit before where are 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HEAD~2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two commits before etc.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5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21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Diffs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62473"/>
            <a:ext cx="629691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Difference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Graphical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How to setup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gitconfig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Diff to different version</a:t>
            </a:r>
          </a:p>
          <a:p>
            <a:pPr marL="457200" lvl="2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&lt;commit&gt;</a:t>
            </a:r>
          </a:p>
        </p:txBody>
      </p:sp>
      <p:pic>
        <p:nvPicPr>
          <p:cNvPr id="2052" name="Picture 4" descr="Spot_the_difference.png (700×38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14" y="1098884"/>
            <a:ext cx="4407422" cy="243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03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DUChMi5TMXM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7" y="561474"/>
            <a:ext cx="9151620" cy="57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82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1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029938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Distributed version control system</a:t>
            </a:r>
          </a:p>
          <a:p>
            <a:r>
              <a:rPr lang="en-US" sz="2800" i="1" dirty="0"/>
              <a:t>	no central repository is necessary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Developed by Linus Torvalds </a:t>
            </a:r>
          </a:p>
          <a:p>
            <a:r>
              <a:rPr lang="en-US" sz="2800" dirty="0"/>
              <a:t>	for </a:t>
            </a:r>
            <a:r>
              <a:rPr lang="en-US" sz="2800" i="1" dirty="0"/>
              <a:t>unconventional</a:t>
            </a:r>
            <a:r>
              <a:rPr lang="en-US" sz="2800" dirty="0"/>
              <a:t> needs of Linux Kernel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Loved by everyone</a:t>
            </a:r>
          </a:p>
          <a:p>
            <a:pPr lvl="1"/>
            <a:r>
              <a:rPr lang="en-US" sz="2800" dirty="0"/>
              <a:t>	de-facto industry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2" descr="Internet_map_1024.jpg (1280×12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1034713"/>
            <a:ext cx="1844842" cy="18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us_Torvalds_(cropped).jpg (234×29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67" y="3054670"/>
            <a:ext cx="1328320" cy="16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ll_yeah_by_sageio-d3lcpq4.jpg (473×42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4746291"/>
            <a:ext cx="2180139" cy="194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7662675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 new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–b &lt;branch name&gt;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Takes all changes from working copy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– e.g. when a change is not as small as expected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Switch to a branch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&lt;branch name&gt;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In place and super fast!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135" y="178927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1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55322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List all branches available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</a:t>
            </a:r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current branch: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visible in Bash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shown in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72" y="155666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07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3749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branch history and relationships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same for all branches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-all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85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22161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Merge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Register merge tool of your choice in .</a:t>
            </a:r>
            <a:r>
              <a:rPr lang="en-US" sz="3200" dirty="0" err="1">
                <a:cs typeface="Consolas" panose="020B0609020204030204" pitchFamily="49" charset="0"/>
              </a:rPr>
              <a:t>gitconfig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99" y="1006391"/>
            <a:ext cx="30289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549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commits from the source branch appear on the target!</a:t>
            </a:r>
          </a:p>
          <a:p>
            <a:r>
              <a:rPr lang="en-US" sz="3200" dirty="0">
                <a:cs typeface="Consolas" panose="020B0609020204030204" pitchFamily="49" charset="0"/>
              </a:rPr>
              <a:t>	see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BUT…How?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pixabay.com/static/uploads/photo/2014/09/25/19/37/question-mark-460868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301" y="3467182"/>
            <a:ext cx="4015372" cy="283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67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51805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repository consists of a number of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stored in 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addressed by SHA-1 hash of their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types of objects are blob, tree, commit and tag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27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371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Blob objects usually represent the contents of the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87266" y="3741660"/>
            <a:ext cx="2436608" cy="2229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public static void Main(string </a:t>
            </a:r>
            <a:r>
              <a:rPr lang="en-US" sz="1200" dirty="0" err="1"/>
              <a:t>args</a:t>
            </a:r>
            <a:r>
              <a:rPr lang="en-US" sz="1200" dirty="0"/>
              <a:t>[])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    …….</a:t>
            </a:r>
          </a:p>
          <a:p>
            <a:r>
              <a:rPr lang="en-US" sz="1200" dirty="0"/>
              <a:t>        …….</a:t>
            </a:r>
            <a:br>
              <a:rPr lang="en-US" sz="1200" dirty="0"/>
            </a:br>
            <a:r>
              <a:rPr lang="en-US" sz="12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42" y="3416968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</p:spTree>
    <p:extLst>
      <p:ext uri="{BB962C8B-B14F-4D97-AF65-F5344CB8AC3E}">
        <p14:creationId xmlns:p14="http://schemas.microsoft.com/office/powerpoint/2010/main" val="2879190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60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objects usually represent contents of the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is a collection of items having name, hash and a link</a:t>
            </a:r>
          </a:p>
          <a:p>
            <a:r>
              <a:rPr lang="en-US" sz="3200" dirty="0">
                <a:cs typeface="Consolas" panose="020B0609020204030204" pitchFamily="49" charset="0"/>
              </a:rPr>
              <a:t>to either blob object or another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579" y="4176770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786442"/>
              </p:ext>
            </p:extLst>
          </p:nvPr>
        </p:nvGraphicFramePr>
        <p:xfrm>
          <a:off x="601579" y="4547763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:a16="http://schemas.microsoft.com/office/drawing/2014/main" xmlns="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xmlns="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xmlns="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912258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993519" y="3716473"/>
            <a:ext cx="111313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public static void Main(string </a:t>
            </a:r>
            <a:r>
              <a:rPr lang="en-US" sz="800" dirty="0" err="1"/>
              <a:t>args</a:t>
            </a:r>
            <a:r>
              <a:rPr lang="en-US" sz="800" dirty="0"/>
              <a:t>[])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      …….</a:t>
            </a:r>
          </a:p>
          <a:p>
            <a:r>
              <a:rPr lang="en-US" sz="800" dirty="0"/>
              <a:t>        …….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5473" y="3347141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09469" y="3978398"/>
            <a:ext cx="121099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……..</a:t>
            </a:r>
          </a:p>
          <a:p>
            <a:r>
              <a:rPr lang="en-US" sz="800" dirty="0"/>
              <a:t>………….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……………..</a:t>
            </a:r>
          </a:p>
          <a:p>
            <a:r>
              <a:rPr lang="en-US" sz="800" dirty="0"/>
              <a:t>………………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11423" y="3609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ae5374…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14291"/>
              </p:ext>
            </p:extLst>
          </p:nvPr>
        </p:nvGraphicFramePr>
        <p:xfrm>
          <a:off x="8796253" y="5544820"/>
          <a:ext cx="28512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05">
                  <a:extLst>
                    <a:ext uri="{9D8B030D-6E8A-4147-A177-3AD203B41FA5}">
                      <a16:colId xmlns:a16="http://schemas.microsoft.com/office/drawing/2014/main" xmlns="" val="1672572466"/>
                    </a:ext>
                  </a:extLst>
                </a:gridCol>
                <a:gridCol w="950405">
                  <a:extLst>
                    <a:ext uri="{9D8B030D-6E8A-4147-A177-3AD203B41FA5}">
                      <a16:colId xmlns:a16="http://schemas.microsoft.com/office/drawing/2014/main" xmlns="" val="1596134171"/>
                    </a:ext>
                  </a:extLst>
                </a:gridCol>
                <a:gridCol w="950405">
                  <a:extLst>
                    <a:ext uri="{9D8B030D-6E8A-4147-A177-3AD203B41FA5}">
                      <a16:colId xmlns:a16="http://schemas.microsoft.com/office/drawing/2014/main" xmlns="" val="78662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062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1631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927046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14966" y="5257562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cxnSp>
        <p:nvCxnSpPr>
          <p:cNvPr id="20" name="Straight Arrow Connector 19"/>
          <p:cNvCxnSpPr>
            <a:endCxn id="12" idx="1"/>
          </p:cNvCxnSpPr>
          <p:nvPr/>
        </p:nvCxnSpPr>
        <p:spPr>
          <a:xfrm flipV="1">
            <a:off x="5006662" y="4264553"/>
            <a:ext cx="986857" cy="810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006662" y="4812632"/>
            <a:ext cx="3102807" cy="629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6" idx="1"/>
          </p:cNvCxnSpPr>
          <p:nvPr/>
        </p:nvCxnSpPr>
        <p:spPr>
          <a:xfrm>
            <a:off x="5006662" y="5863389"/>
            <a:ext cx="3789591" cy="237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057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127635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objects represent units of change to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has a hash, author, committer, parent(s), and link to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tree object representing the </a:t>
            </a:r>
            <a:r>
              <a:rPr lang="en-US" sz="3200" b="1" dirty="0">
                <a:cs typeface="Consolas" panose="020B0609020204030204" pitchFamily="49" charset="0"/>
              </a:rPr>
              <a:t>snapshot</a:t>
            </a:r>
            <a:r>
              <a:rPr lang="en-US" sz="3200" dirty="0">
                <a:cs typeface="Consolas" panose="020B0609020204030204" pitchFamily="49" charset="0"/>
              </a:rPr>
              <a:t> of the working directory</a:t>
            </a:r>
          </a:p>
          <a:p>
            <a:r>
              <a:rPr lang="en-US" sz="3200" dirty="0">
                <a:cs typeface="Consolas" panose="020B0609020204030204" pitchFamily="49" charset="0"/>
              </a:rPr>
              <a:t>at a time of commit			                      	</a:t>
            </a:r>
            <a:r>
              <a:rPr lang="en-US" sz="1600" i="1" dirty="0">
                <a:cs typeface="Consolas" panose="020B0609020204030204" pitchFamily="49" charset="0"/>
              </a:rPr>
              <a:t>note: snapshot, not a delta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52723" y="4518898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9"/>
              </p:ext>
            </p:extLst>
          </p:nvPr>
        </p:nvGraphicFramePr>
        <p:xfrm>
          <a:off x="7352723" y="4854717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:a16="http://schemas.microsoft.com/office/drawing/2014/main" xmlns="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xmlns="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xmlns="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912258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9633"/>
              </p:ext>
            </p:extLst>
          </p:nvPr>
        </p:nvGraphicFramePr>
        <p:xfrm>
          <a:off x="617804" y="4096884"/>
          <a:ext cx="49648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79">
                  <a:extLst>
                    <a:ext uri="{9D8B030D-6E8A-4147-A177-3AD203B41FA5}">
                      <a16:colId xmlns:a16="http://schemas.microsoft.com/office/drawing/2014/main" xmlns="" val="2442721547"/>
                    </a:ext>
                  </a:extLst>
                </a:gridCol>
                <a:gridCol w="3501170">
                  <a:extLst>
                    <a:ext uri="{9D8B030D-6E8A-4147-A177-3AD203B41FA5}">
                      <a16:colId xmlns:a16="http://schemas.microsoft.com/office/drawing/2014/main" xmlns="" val="5243116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Commit 4fb4bba69b….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356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2266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630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1c30354…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816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ab3c616…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52563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5577490" y="5743074"/>
            <a:ext cx="1775233" cy="1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54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085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Any subsequent commit lists the previous one as a parent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02633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87028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17235" y="5424554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740439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616113" y="542455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64765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616113" y="429527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89091" y="4108466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721768" y="4431631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5457" y="4742766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83581" y="2414337"/>
            <a:ext cx="8021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85925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12783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4" name="Oval 23"/>
          <p:cNvSpPr/>
          <p:nvPr/>
        </p:nvSpPr>
        <p:spPr>
          <a:xfrm flipH="1" flipV="1">
            <a:off x="8859255" y="4295273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rved Right Arrow 24"/>
          <p:cNvSpPr/>
          <p:nvPr/>
        </p:nvSpPr>
        <p:spPr>
          <a:xfrm>
            <a:off x="7964910" y="4431630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58599" y="474276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12783" y="4013582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7974635" y="3191694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32233" y="2859437"/>
            <a:ext cx="2331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05026" y="342198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38463" y="6408821"/>
            <a:ext cx="10613935" cy="40105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859255" y="313021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91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223003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Exemplary branches support</a:t>
            </a:r>
          </a:p>
          <a:p>
            <a:r>
              <a:rPr lang="en-US" sz="2800" dirty="0"/>
              <a:t>	branching was never so easy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Very powerful</a:t>
            </a:r>
          </a:p>
          <a:p>
            <a:r>
              <a:rPr lang="en-US" sz="2800" dirty="0"/>
              <a:t>	can do everything		</a:t>
            </a:r>
            <a:r>
              <a:rPr lang="en-US" sz="1400" dirty="0"/>
              <a:t>* shoot you in the foot as well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2800" dirty="0"/>
              <a:t>	every OSS project alive migrated to </a:t>
            </a:r>
            <a:r>
              <a:rPr lang="en-US" sz="2800" dirty="0" err="1"/>
              <a:t>github</a:t>
            </a:r>
            <a:endParaRPr lang="en-US" sz="2800" dirty="0"/>
          </a:p>
          <a:p>
            <a:pPr lvl="1"/>
            <a:r>
              <a:rPr lang="en-US" sz="2800" dirty="0"/>
              <a:t>	and </a:t>
            </a:r>
            <a:r>
              <a:rPr lang="en-US" sz="2800" dirty="0" err="1"/>
              <a:t>github</a:t>
            </a:r>
            <a:r>
              <a:rPr lang="en-US" sz="2800" dirty="0"/>
              <a:t> is very sexy anyway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078" name="Picture 6" descr="2000px-PEO-octocat-1.svg.png (2000×20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2296" y="5095522"/>
            <a:ext cx="1609724" cy="160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ercurial-vs-git.jpg (600×375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0" y="3176499"/>
            <a:ext cx="291084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6775" y="6459025"/>
            <a:ext cx="6054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Git</a:t>
            </a:r>
            <a:r>
              <a:rPr lang="en-US" sz="1000" dirty="0"/>
              <a:t> </a:t>
            </a:r>
            <a:r>
              <a:rPr lang="en-US" sz="1000" dirty="0" err="1"/>
              <a:t>swiss</a:t>
            </a:r>
            <a:r>
              <a:rPr lang="en-US" sz="1000" dirty="0"/>
              <a:t> knife is taken from http://stevelosh.com/blog/2010/01/the-real-difference-between-mercurial-and-git/</a:t>
            </a:r>
          </a:p>
        </p:txBody>
      </p:sp>
      <p:pic>
        <p:nvPicPr>
          <p:cNvPr id="3084" name="Picture 12" descr="Branches_of_a_tree.JPG (2576×1932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019" y="1368344"/>
            <a:ext cx="2019301" cy="170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060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branch is </a:t>
            </a:r>
            <a:r>
              <a:rPr lang="en-US" sz="3200" b="1" dirty="0">
                <a:cs typeface="Consolas" panose="020B0609020204030204" pitchFamily="49" charset="0"/>
              </a:rPr>
              <a:t>just</a:t>
            </a:r>
            <a:r>
              <a:rPr lang="en-US" sz="3200" dirty="0">
                <a:cs typeface="Consolas" panose="020B0609020204030204" pitchFamily="49" charset="0"/>
              </a:rPr>
              <a:t> a named pointer to some commit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38990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99421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4776" y="5424554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876796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740038" y="542455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12306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740038" y="429527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08467" y="410846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813407" y="4431631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1498" y="4742766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9119537" y="2414337"/>
            <a:ext cx="8823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98318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60324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5" name="Curved Right Arrow 24"/>
          <p:cNvSpPr/>
          <p:nvPr/>
        </p:nvSpPr>
        <p:spPr>
          <a:xfrm>
            <a:off x="8056549" y="4431630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54640" y="474276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32159" y="4013582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8066274" y="3191694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52003" y="2859437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01067" y="342198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44123" y="6399113"/>
            <a:ext cx="11174635" cy="4981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28743" y="5343981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80103" y="4013022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44538" y="277546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983180" y="313021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8983180" y="429527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8" idx="3"/>
            <a:endCxn id="10" idx="6"/>
          </p:cNvCxnSpPr>
          <p:nvPr/>
        </p:nvCxnSpPr>
        <p:spPr>
          <a:xfrm>
            <a:off x="808089" y="5528647"/>
            <a:ext cx="186121" cy="322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9" idx="3"/>
          </p:cNvCxnSpPr>
          <p:nvPr/>
        </p:nvCxnSpPr>
        <p:spPr>
          <a:xfrm>
            <a:off x="4400618" y="4197688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651072" y="3035022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6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9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 history is just a set of commits reachable from its head 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55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887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new branch is just creating a new pointer,</a:t>
            </a:r>
          </a:p>
          <a:p>
            <a:r>
              <a:rPr lang="en-US" sz="3200" dirty="0">
                <a:cs typeface="Consolas" panose="020B0609020204030204" pitchFamily="49" charset="0"/>
              </a:rPr>
              <a:t>no data copying is involved, so very fast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68220" y="3156456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86969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715384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50532" y="211065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177015" y="2585806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50532" y="2858522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 …</a:t>
            </a:r>
          </a:p>
        </p:txBody>
      </p:sp>
      <p:cxnSp>
        <p:nvCxnSpPr>
          <p:cNvPr id="19" name="Straight Arrow Connector 18"/>
          <p:cNvCxnSpPr>
            <a:endCxn id="34" idx="3"/>
          </p:cNvCxnSpPr>
          <p:nvPr/>
        </p:nvCxnSpPr>
        <p:spPr>
          <a:xfrm flipH="1">
            <a:off x="4689648" y="2737066"/>
            <a:ext cx="2491599" cy="111487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838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44830" y="254615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69563" y="193712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</p:spTree>
    <p:extLst>
      <p:ext uri="{BB962C8B-B14F-4D97-AF65-F5344CB8AC3E}">
        <p14:creationId xmlns:p14="http://schemas.microsoft.com/office/powerpoint/2010/main" val="2745028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34460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Merge commit</a:t>
            </a:r>
          </a:p>
          <a:p>
            <a:r>
              <a:rPr lang="en-US" sz="3200" dirty="0">
                <a:cs typeface="Consolas" panose="020B0609020204030204" pitchFamily="49" charset="0"/>
              </a:rPr>
              <a:t>has several parents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 the set of</a:t>
            </a:r>
          </a:p>
          <a:p>
            <a:r>
              <a:rPr lang="en-US" sz="3200" dirty="0">
                <a:cs typeface="Consolas" panose="020B0609020204030204" pitchFamily="49" charset="0"/>
              </a:rPr>
              <a:t>reachable commits </a:t>
            </a:r>
          </a:p>
          <a:p>
            <a:r>
              <a:rPr lang="en-US" sz="3200" dirty="0">
                <a:cs typeface="Consolas" panose="020B0609020204030204" pitchFamily="49" charset="0"/>
              </a:rPr>
              <a:t>from master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55712" y="24094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58548" y="203862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  <p:sp>
        <p:nvSpPr>
          <p:cNvPr id="25" name="Oval 24"/>
          <p:cNvSpPr/>
          <p:nvPr/>
        </p:nvSpPr>
        <p:spPr>
          <a:xfrm flipH="1" flipV="1">
            <a:off x="4452756" y="773579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787481" y="593178"/>
            <a:ext cx="2685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Merged branch ‘feature’</a:t>
            </a:r>
          </a:p>
          <a:p>
            <a:r>
              <a:rPr lang="en-US" dirty="0"/>
              <a:t>Parent: 42621e3…</a:t>
            </a:r>
          </a:p>
          <a:p>
            <a:r>
              <a:rPr lang="en-US" dirty="0"/>
              <a:t>Parent: 9cde51b3…</a:t>
            </a:r>
          </a:p>
        </p:txBody>
      </p:sp>
      <p:cxnSp>
        <p:nvCxnSpPr>
          <p:cNvPr id="28" name="Straight Arrow Connector 27"/>
          <p:cNvCxnSpPr>
            <a:endCxn id="20" idx="4"/>
          </p:cNvCxnSpPr>
          <p:nvPr/>
        </p:nvCxnSpPr>
        <p:spPr>
          <a:xfrm>
            <a:off x="4561219" y="1037192"/>
            <a:ext cx="15863" cy="15789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1"/>
            <a:endCxn id="16" idx="5"/>
          </p:cNvCxnSpPr>
          <p:nvPr/>
        </p:nvCxnSpPr>
        <p:spPr>
          <a:xfrm>
            <a:off x="4664994" y="1006357"/>
            <a:ext cx="2807866" cy="14433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822724" y="4564930"/>
            <a:ext cx="2357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Note: this is a DAG</a:t>
            </a:r>
          </a:p>
          <a:p>
            <a:r>
              <a:rPr lang="en-GB" dirty="0" smtClean="0"/>
              <a:t>(directed acyclic graph)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104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71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the usual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3657600"/>
            <a:ext cx="0" cy="12849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12623" y="359119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09936" y="248944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968069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1"/>
            <a:endCxn id="32" idx="4"/>
          </p:cNvCxnSpPr>
          <p:nvPr/>
        </p:nvCxnSpPr>
        <p:spPr>
          <a:xfrm>
            <a:off x="5180307" y="2958191"/>
            <a:ext cx="890657" cy="101656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37111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 flipV="1">
            <a:off x="8629090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8589" y="1869585"/>
            <a:ext cx="155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commit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17899" y="2205135"/>
            <a:ext cx="1337156" cy="65363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77742" y="6051020"/>
            <a:ext cx="3207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retained</a:t>
            </a:r>
          </a:p>
        </p:txBody>
      </p:sp>
    </p:spTree>
    <p:extLst>
      <p:ext uri="{BB962C8B-B14F-4D97-AF65-F5344CB8AC3E}">
        <p14:creationId xmlns:p14="http://schemas.microsoft.com/office/powerpoint/2010/main" val="216465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48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after some merges back and forth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0429" y="3927298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990817" y="1438133"/>
            <a:ext cx="35537" cy="473462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3866491" y="590004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3884259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4078729" y="5422877"/>
            <a:ext cx="879101" cy="51177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947758" y="1230381"/>
            <a:ext cx="21627" cy="41398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833504" y="5370226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845059" y="4590785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70475" y="1152145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73406" y="1152145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23432" y="3980851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7"/>
            <a:endCxn id="28" idx="3"/>
          </p:cNvCxnSpPr>
          <p:nvPr/>
        </p:nvCxnSpPr>
        <p:spPr>
          <a:xfrm flipH="1">
            <a:off x="4096497" y="4182541"/>
            <a:ext cx="763349" cy="8369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 flipH="1" flipV="1">
            <a:off x="4833504" y="337091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flipH="1" flipV="1">
            <a:off x="3909846" y="38311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flipH="1" flipV="1">
            <a:off x="4845059" y="2693052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7"/>
            <a:endCxn id="64" idx="3"/>
          </p:cNvCxnSpPr>
          <p:nvPr/>
        </p:nvCxnSpPr>
        <p:spPr>
          <a:xfrm flipH="1">
            <a:off x="4122084" y="2894742"/>
            <a:ext cx="759389" cy="97105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50429" y="2585515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sp>
        <p:nvSpPr>
          <p:cNvPr id="68" name="Oval 67"/>
          <p:cNvSpPr/>
          <p:nvPr/>
        </p:nvSpPr>
        <p:spPr>
          <a:xfrm flipH="1" flipV="1">
            <a:off x="8643916" y="5931195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flipH="1" flipV="1">
            <a:off x="8655612" y="5422338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flipH="1" flipV="1">
            <a:off x="8655612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flipH="1" flipV="1">
            <a:off x="8655612" y="4482872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flipH="1" flipV="1">
            <a:off x="8655612" y="4027856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flipH="1" flipV="1">
            <a:off x="8655612" y="36879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flipH="1" flipV="1">
            <a:off x="8643916" y="332386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flipH="1" flipV="1">
            <a:off x="8643916" y="2652034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8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6381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fast forward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22934" y="2420127"/>
            <a:ext cx="6762" cy="317054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961307" y="474338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68069" y="387814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90548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79328" y="46467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79328" y="389931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19009" y="3489158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4359" y="349330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45132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4217" y="6120063"/>
            <a:ext cx="19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commit!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1975" y="6198349"/>
            <a:ext cx="27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avoided with --no-</a:t>
            </a:r>
            <a:r>
              <a:rPr lang="en-US" dirty="0" err="1"/>
              <a:t>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63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208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squash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9561" y="4082890"/>
            <a:ext cx="1861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 </a:t>
            </a:r>
          </a:p>
          <a:p>
            <a:r>
              <a:rPr lang="en-US" dirty="0"/>
              <a:t>     --squash</a:t>
            </a:r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4075283"/>
            <a:ext cx="0" cy="86726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3074" y="3605231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2470" y="2036954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82630" y="2726892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37513" y="26771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8666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 flipH="1" flipV="1">
            <a:off x="8567242" y="2663068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37423" y="6157200"/>
            <a:ext cx="415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combined into one</a:t>
            </a:r>
          </a:p>
        </p:txBody>
      </p:sp>
    </p:spTree>
    <p:extLst>
      <p:ext uri="{BB962C8B-B14F-4D97-AF65-F5344CB8AC3E}">
        <p14:creationId xmlns:p14="http://schemas.microsoft.com/office/powerpoint/2010/main" val="328762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89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What’s not so good?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460" y="1927559"/>
            <a:ext cx="78749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Command names sometimes are weird</a:t>
            </a:r>
          </a:p>
          <a:p>
            <a:r>
              <a:rPr lang="en-US" sz="3200" dirty="0"/>
              <a:t>	</a:t>
            </a:r>
            <a:r>
              <a:rPr lang="en-US" sz="2400" dirty="0"/>
              <a:t>checkout -b to create branch? oh well…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But, understanding some basics helps a lot!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38" y="3911411"/>
            <a:ext cx="2533650" cy="1628775"/>
          </a:xfrm>
          <a:prstGeom prst="rect">
            <a:avLst/>
          </a:prstGeom>
        </p:spPr>
      </p:pic>
      <p:pic>
        <p:nvPicPr>
          <p:cNvPr id="1028" name="Picture 4" descr="https://upload.wikimedia.org/wikipedia/commons/c/ca/Proline_mo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95" y="456117"/>
            <a:ext cx="3039893" cy="215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8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93978"/>
            <a:ext cx="10851304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A sneaky merge rewriting target branch commits as if</a:t>
            </a:r>
          </a:p>
          <a:p>
            <a:r>
              <a:rPr lang="en-US" sz="3200" dirty="0">
                <a:cs typeface="Consolas" panose="020B0609020204030204" pitchFamily="49" charset="0"/>
              </a:rPr>
              <a:t>changes from source branch were </a:t>
            </a:r>
            <a:r>
              <a:rPr lang="en-US" sz="3200" i="1" dirty="0">
                <a:cs typeface="Consolas" panose="020B0609020204030204" pitchFamily="49" charset="0"/>
              </a:rPr>
              <a:t>always</a:t>
            </a:r>
            <a:r>
              <a:rPr lang="en-US" sz="3200" dirty="0">
                <a:cs typeface="Consolas" panose="020B0609020204030204" pitchFamily="49" charset="0"/>
              </a:rPr>
              <a:t> there!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Useful for merging changes from upstream into a private branch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Rebase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--continue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8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5090136" y="2205135"/>
            <a:ext cx="41818" cy="340190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1449" y="393032"/>
            <a:ext cx="5145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rebase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rebase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 flipV="1">
            <a:off x="4959919" y="3384884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52513" y="2490262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17477" y="331514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9165" y="243100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89751" y="232361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26121" y="4259949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29090" y="342604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29090" y="249435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20631" y="328507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37047" y="244195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99133" y="6063916"/>
            <a:ext cx="24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Eligible for fast-forward!</a:t>
            </a:r>
          </a:p>
        </p:txBody>
      </p:sp>
    </p:spTree>
    <p:extLst>
      <p:ext uri="{BB962C8B-B14F-4D97-AF65-F5344CB8AC3E}">
        <p14:creationId xmlns:p14="http://schemas.microsoft.com/office/powerpoint/2010/main" val="1558521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660" y="1675241"/>
            <a:ext cx="793890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Rebase rewrites history, proceed with caution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NEVER rebase a branch others are working on!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Merge vs rebase is a holy war</a:t>
            </a: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276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800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Interactive rebase: history cleaning</a:t>
            </a:r>
          </a:p>
          <a:p>
            <a:endParaRPr lang="en-US" sz="4400" dirty="0"/>
          </a:p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–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&lt;after which commit&gt;</a:t>
            </a:r>
            <a:endParaRPr lang="en-US" sz="32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Reorder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Squash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Change commit messages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Modify commits</a:t>
            </a:r>
          </a:p>
        </p:txBody>
      </p:sp>
      <p:pic>
        <p:nvPicPr>
          <p:cNvPr id="1028" name="Picture 4" descr="https://pixabay.com/static/uploads/photo/2015/10/30/10/46/clean-1013734_960_7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90" y="3863893"/>
            <a:ext cx="2411162" cy="241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86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796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Delete a branch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485158"/>
            <a:ext cx="10544746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Consolas" panose="020B0609020204030204" pitchFamily="49" charset="0"/>
              </a:rPr>
              <a:t>E.g. when a feature branch is merged into master and no longer needed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 -d &lt;branch name&gt;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If the deleted branch has been merged into another,</a:t>
            </a:r>
          </a:p>
          <a:p>
            <a:r>
              <a:rPr lang="en-US" sz="2800" dirty="0">
                <a:cs typeface="Consolas" panose="020B0609020204030204" pitchFamily="49" charset="0"/>
              </a:rPr>
              <a:t>commits are retained</a:t>
            </a:r>
          </a:p>
          <a:p>
            <a:endParaRPr lang="en-US" sz="2800" dirty="0"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Only commits that are not referenced by any branch</a:t>
            </a:r>
          </a:p>
          <a:p>
            <a:r>
              <a:rPr lang="en-US" sz="2800" dirty="0">
                <a:cs typeface="Consolas" panose="020B0609020204030204" pitchFamily="49" charset="0"/>
              </a:rPr>
              <a:t>will be deleted eventually</a:t>
            </a:r>
          </a:p>
        </p:txBody>
      </p:sp>
      <p:pic>
        <p:nvPicPr>
          <p:cNvPr id="1026" name="Picture 2" descr="http://cpn.canon-europe.com/files/education/infobank/storage_and_archiving/archiving/caption_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9" y="2751138"/>
            <a:ext cx="328612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776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pixabay.com/static/uploads/photo/2013/08/12/18/10/staniel-cay-171907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31" y="224589"/>
            <a:ext cx="9662193" cy="646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70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8008924" cy="6309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cs typeface="Consolas" panose="020B0609020204030204" pitchFamily="49" charset="0"/>
              </a:rPr>
              <a:t>The basic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Clone existing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&lt;repo&gt;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Work locally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 files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Take changes from the remote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Submit your changes to the external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</p:txBody>
      </p:sp>
      <p:sp>
        <p:nvSpPr>
          <p:cNvPr id="6" name="Curved Up Arrow 5"/>
          <p:cNvSpPr/>
          <p:nvPr/>
        </p:nvSpPr>
        <p:spPr>
          <a:xfrm rot="16200000">
            <a:off x="8263946" y="4433887"/>
            <a:ext cx="2935705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https://c2.staticflickr.com/4/3096/2450871003_16b7862cb7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678" y="0"/>
            <a:ext cx="2027321" cy="27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7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1790" y="1804736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88520" y="1804735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53486" y="1435404"/>
            <a:ext cx="16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repository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0811" y="1435404"/>
            <a:ext cx="19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repository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37284" y="3934327"/>
            <a:ext cx="3053690" cy="612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push</a:t>
            </a:r>
          </a:p>
        </p:txBody>
      </p:sp>
      <p:sp>
        <p:nvSpPr>
          <p:cNvPr id="14" name="Left Arrow 13"/>
          <p:cNvSpPr/>
          <p:nvPr/>
        </p:nvSpPr>
        <p:spPr>
          <a:xfrm>
            <a:off x="3537284" y="2919085"/>
            <a:ext cx="3053690" cy="594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3537284" y="1954825"/>
            <a:ext cx="3053690" cy="594136"/>
          </a:xfrm>
          <a:prstGeom prst="lef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clone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72122" y="235947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(once)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620000" y="2598821"/>
            <a:ext cx="0" cy="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702879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37621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808039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550442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237622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110374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80792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23195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110375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37621" y="2359479"/>
            <a:ext cx="0" cy="315660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23195" y="2359479"/>
            <a:ext cx="0" cy="3156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1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160176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Local repository can possibly be connected to multiple</a:t>
            </a:r>
          </a:p>
          <a:p>
            <a:r>
              <a:rPr lang="en-US" sz="3200" dirty="0">
                <a:cs typeface="Consolas" panose="020B0609020204030204" pitchFamily="49" charset="0"/>
              </a:rPr>
              <a:t>remote repositories (remotes)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By default,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a remote called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tracks the state of remote branches; those branches are named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&lt;remote&gt;/&lt;branch name&gt;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origin/master</a:t>
            </a:r>
          </a:p>
        </p:txBody>
      </p:sp>
    </p:spTree>
    <p:extLst>
      <p:ext uri="{BB962C8B-B14F-4D97-AF65-F5344CB8AC3E}">
        <p14:creationId xmlns:p14="http://schemas.microsoft.com/office/powerpoint/2010/main" val="608698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201444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 tracking branch is a branch which is known to be related to 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specific remote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local tracking branches for origin’s branches</a:t>
            </a:r>
          </a:p>
          <a:p>
            <a:r>
              <a:rPr lang="en-US" sz="3200" dirty="0">
                <a:cs typeface="Consolas" panose="020B0609020204030204" pitchFamily="49" charset="0"/>
              </a:rPr>
              <a:t>	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-&gt; origin/master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checking out a branch with the same name as remote’s branch,</a:t>
            </a:r>
          </a:p>
          <a:p>
            <a:r>
              <a:rPr lang="en-US" sz="3200" dirty="0">
                <a:cs typeface="Consolas" panose="020B0609020204030204" pitchFamily="49" charset="0"/>
              </a:rPr>
              <a:t>tracking is set up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689470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44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Installing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8546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a Unix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on Windows installs a lot of GNU utilities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…and it’s good!</a:t>
            </a:r>
          </a:p>
        </p:txBody>
      </p:sp>
      <p:pic>
        <p:nvPicPr>
          <p:cNvPr id="4102" name="Picture 6" descr="Gnu.jpg (462×5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541" y="814388"/>
            <a:ext cx="3347684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3425" y="5800725"/>
            <a:ext cx="21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to love Bash</a:t>
            </a:r>
          </a:p>
        </p:txBody>
      </p:sp>
    </p:spTree>
    <p:extLst>
      <p:ext uri="{BB962C8B-B14F-4D97-AF65-F5344CB8AC3E}">
        <p14:creationId xmlns:p14="http://schemas.microsoft.com/office/powerpoint/2010/main" val="247047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08757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updates remote branches pointers,</a:t>
            </a:r>
          </a:p>
          <a:p>
            <a:r>
              <a:rPr lang="en-US" sz="3200" dirty="0">
                <a:cs typeface="Consolas" panose="020B0609020204030204" pitchFamily="49" charset="0"/>
              </a:rPr>
              <a:t>i.e. retrieves the work done by other people on the remote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</a:t>
            </a:r>
            <a:r>
              <a:rPr lang="en-US" sz="3200" dirty="0">
                <a:cs typeface="Consolas" panose="020B0609020204030204" pitchFamily="49" charset="0"/>
              </a:rPr>
              <a:t>can merge a local copy of the remote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with the local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=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+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sends your local changes to the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3647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48416"/>
              </p:ext>
            </p:extLst>
          </p:nvPr>
        </p:nvGraphicFramePr>
        <p:xfrm>
          <a:off x="540084" y="1136759"/>
          <a:ext cx="10833768" cy="555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684">
                  <a:extLst>
                    <a:ext uri="{9D8B030D-6E8A-4147-A177-3AD203B41FA5}">
                      <a16:colId xmlns:a16="http://schemas.microsoft.com/office/drawing/2014/main" xmlns="" val="755219614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xmlns="" val="3552596207"/>
                    </a:ext>
                  </a:extLst>
                </a:gridCol>
                <a:gridCol w="2708442">
                  <a:extLst>
                    <a:ext uri="{9D8B030D-6E8A-4147-A177-3AD203B41FA5}">
                      <a16:colId xmlns:a16="http://schemas.microsoft.com/office/drawing/2014/main" xmlns="" val="1195332445"/>
                    </a:ext>
                  </a:extLst>
                </a:gridCol>
                <a:gridCol w="2708442">
                  <a:extLst>
                    <a:ext uri="{9D8B030D-6E8A-4147-A177-3AD203B41FA5}">
                      <a16:colId xmlns:a16="http://schemas.microsoft.com/office/drawing/2014/main" xmlns="" val="1891951109"/>
                    </a:ext>
                  </a:extLst>
                </a:gridCol>
              </a:tblGrid>
              <a:tr h="6439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Command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Local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Remote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09833586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Local branch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 branch pointer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repository branch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660219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301627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0285964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</a:t>
                      </a:r>
                      <a:r>
                        <a:rPr lang="en-US" baseline="0" dirty="0"/>
                        <a:t> to the remote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772948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 to the</a:t>
                      </a:r>
                      <a:r>
                        <a:rPr lang="en-US" baseline="0" dirty="0"/>
                        <a:t> local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51642009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0216737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merge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4098584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2787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638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9974782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should always be a fast-forward operation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therefore, do 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before pushing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remote branch from a local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-u origin &lt;branch name&gt;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Delete remote branch after local one is deleted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origin --delete &lt;branch name&gt;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80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6025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Workflow: common parts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0835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For each feature, a new feature branch is created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mirrored on the server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for backup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optionally, if other people need to work on the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feature is done, feature branch is merged into a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deleted</a:t>
            </a:r>
          </a:p>
        </p:txBody>
      </p:sp>
    </p:spTree>
    <p:extLst>
      <p:ext uri="{BB962C8B-B14F-4D97-AF65-F5344CB8AC3E}">
        <p14:creationId xmlns:p14="http://schemas.microsoft.com/office/powerpoint/2010/main" val="22855086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5448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Workflows: differences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175802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How many long-living branches are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start feature branches of development or stable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merge, squash merge or 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allow fast forward merges</a:t>
            </a:r>
          </a:p>
        </p:txBody>
      </p:sp>
    </p:spTree>
    <p:extLst>
      <p:ext uri="{BB962C8B-B14F-4D97-AF65-F5344CB8AC3E}">
        <p14:creationId xmlns:p14="http://schemas.microsoft.com/office/powerpoint/2010/main" val="724910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102083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Challenge: encourage collaboration but retain the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Solution: restrict push right to chosen few, and make them</a:t>
            </a:r>
          </a:p>
          <a:p>
            <a:r>
              <a:rPr lang="en-US" sz="3200" dirty="0">
                <a:cs typeface="Consolas" panose="020B0609020204030204" pitchFamily="49" charset="0"/>
              </a:rPr>
              <a:t>pull from other developers work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feature master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  <a:p>
            <a:r>
              <a:rPr lang="en-US" sz="3200" dirty="0">
                <a:solidFill>
                  <a:srgbClr val="C00000"/>
                </a:solidFill>
                <a:cs typeface="Consolas" panose="020B0609020204030204" pitchFamily="49" charset="0"/>
              </a:rPr>
              <a:t>		vs.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dev/feature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</p:txBody>
      </p:sp>
    </p:spTree>
    <p:extLst>
      <p:ext uri="{BB962C8B-B14F-4D97-AF65-F5344CB8AC3E}">
        <p14:creationId xmlns:p14="http://schemas.microsoft.com/office/powerpoint/2010/main" val="3699226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98254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Pull request is not a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concept, it’s something atop of it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PR requires some kind of notification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hosting platforms offer code review workflow and UI</a:t>
            </a:r>
          </a:p>
          <a:p>
            <a:r>
              <a:rPr lang="en-US" sz="3200" dirty="0">
                <a:cs typeface="Consolas" panose="020B0609020204030204" pitchFamily="49" charset="0"/>
              </a:rPr>
              <a:t>based on pull request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05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res.freestockphotos.biz/pictures/17/17885-cat-close-up-p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123" y="371058"/>
            <a:ext cx="4697991" cy="62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37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37192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 Visual Studio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thebeancounter.com/wp-content/uploads/2015/08/for_dummies_pl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78" y="2646328"/>
            <a:ext cx="6180691" cy="31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143" y="95673"/>
            <a:ext cx="2323312" cy="24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449" y="5574020"/>
            <a:ext cx="4913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command line is also supported</a:t>
            </a:r>
          </a:p>
        </p:txBody>
      </p:sp>
      <p:pic>
        <p:nvPicPr>
          <p:cNvPr id="1026" name="Picture 2" descr="https://upload.wikimedia.org/wikipedia/commons/e/eb/Humpty_Dumpty_Tenniel-When_I_use_a_wo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8" y="1296825"/>
            <a:ext cx="29908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602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77226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Undo working copy changes, but save them</a:t>
            </a:r>
          </a:p>
          <a:p>
            <a:pPr lvl="2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stash [apply]</a:t>
            </a:r>
          </a:p>
          <a:p>
            <a:pPr lvl="2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Migrate commit(s) to any other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cherry-pick &lt;commit&gt;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a patch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 &amp;&amp;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7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04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Know the difference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96463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Primary </a:t>
            </a:r>
            <a:r>
              <a:rPr lang="en-US" sz="3200" dirty="0" err="1"/>
              <a:t>git</a:t>
            </a:r>
            <a:r>
              <a:rPr lang="en-US" sz="3200" dirty="0"/>
              <a:t> interface is a command line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log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--decorate --graph –al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Many other clients are present</a:t>
            </a:r>
          </a:p>
          <a:p>
            <a:pPr lvl="1"/>
            <a:r>
              <a:rPr lang="en-US" sz="2400" dirty="0" err="1"/>
              <a:t>TortoiseGit</a:t>
            </a:r>
            <a:r>
              <a:rPr lang="en-US" sz="2400" dirty="0"/>
              <a:t>, IDE built-in, GitHub for Windows..</a:t>
            </a:r>
            <a:r>
              <a:rPr lang="en-US" sz="3200" dirty="0"/>
              <a:t>.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Tasks betters suited to GUI are outsourced to tools</a:t>
            </a:r>
          </a:p>
          <a:p>
            <a:r>
              <a:rPr lang="en-US" sz="2400" dirty="0"/>
              <a:t>       e.g. merge/diff tools: </a:t>
            </a:r>
            <a:r>
              <a:rPr lang="en-US" sz="2400" dirty="0" err="1"/>
              <a:t>KDiff</a:t>
            </a:r>
            <a:r>
              <a:rPr lang="en-US" sz="2400" dirty="0"/>
              <a:t>, P4Merge, Beyond Compare, Meld…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6151" name="Picture 7" descr="bash-161382_1280.png (1280×794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980663"/>
            <a:ext cx="2493303" cy="15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Lightmatter_tortoise.jpg (720×48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2797176"/>
            <a:ext cx="2493303" cy="16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4528895105_6b3c6b6814.jpg (500×389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950" y="4729264"/>
            <a:ext cx="2216150" cy="172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61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10115270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a commit which introduced a regression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bisect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when some string first appeared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-S&lt;search term&gt;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today’s work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--after="yesterday“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--pretty=format:%s 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95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8" y="1137831"/>
            <a:ext cx="1030686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alias for frequently used commands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--global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alias.daily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‘log --after="yesterday“ --pretty=format:%s		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“’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Rewrite all commits in a branch</a:t>
            </a:r>
          </a:p>
          <a:p>
            <a:pPr marL="0"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filter-branch &lt;operation&gt;</a:t>
            </a:r>
            <a:r>
              <a:rPr lang="en-US" sz="3200" dirty="0">
                <a:cs typeface="Consolas" panose="020B0609020204030204" pitchFamily="49" charset="0"/>
              </a:rPr>
              <a:t>	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63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31009" y="10049802"/>
            <a:ext cx="1696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26" name="Picture 2" descr="https://upload.wikimedia.org/wikipedia/commons/b/b1/Little_Gray_Mouse_-_The_End_(67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61" y="0"/>
            <a:ext cx="5323939" cy="67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3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7927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empty repository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Clone existing repository to your PC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https://example.com/repo</a:t>
            </a:r>
          </a:p>
        </p:txBody>
      </p:sp>
    </p:spTree>
    <p:extLst>
      <p:ext uri="{BB962C8B-B14F-4D97-AF65-F5344CB8AC3E}">
        <p14:creationId xmlns:p14="http://schemas.microsoft.com/office/powerpoint/2010/main" val="364458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3909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Repository is local!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data is stored </a:t>
            </a:r>
            <a:r>
              <a:rPr lang="en-US" sz="3200">
                <a:cs typeface="Consolas" panose="020B0609020204030204" pitchFamily="49" charset="0"/>
              </a:rPr>
              <a:t>in the </a:t>
            </a:r>
            <a:r>
              <a:rPr lang="en-US" sz="3200" dirty="0">
                <a:cs typeface="Consolas" panose="020B0609020204030204" pitchFamily="49" charset="0"/>
              </a:rPr>
              <a:t>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Therefore, you can easily move it around</a:t>
            </a:r>
          </a:p>
        </p:txBody>
      </p:sp>
    </p:spTree>
    <p:extLst>
      <p:ext uri="{BB962C8B-B14F-4D97-AF65-F5344CB8AC3E}">
        <p14:creationId xmlns:p14="http://schemas.microsoft.com/office/powerpoint/2010/main" val="53074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91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Everyday churn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336823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What’s up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Add files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</p:txBody>
      </p:sp>
      <p:pic>
        <p:nvPicPr>
          <p:cNvPr id="9218" name="Picture 2" descr="ham-wheel1.jpg (450×28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3321050"/>
            <a:ext cx="42862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Up Arrow 1"/>
          <p:cNvSpPr/>
          <p:nvPr/>
        </p:nvSpPr>
        <p:spPr>
          <a:xfrm rot="16200000">
            <a:off x="3424240" y="3548062"/>
            <a:ext cx="3390900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8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2450</TotalTime>
  <Words>1836</Words>
  <Application>Microsoft Office PowerPoint</Application>
  <PresentationFormat>Widescreen</PresentationFormat>
  <Paragraphs>789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Cambria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</dc:creator>
  <cp:lastModifiedBy>Олег -</cp:lastModifiedBy>
  <cp:revision>369</cp:revision>
  <dcterms:created xsi:type="dcterms:W3CDTF">2015-11-01T13:28:42Z</dcterms:created>
  <dcterms:modified xsi:type="dcterms:W3CDTF">2016-03-10T13:22:07Z</dcterms:modified>
</cp:coreProperties>
</file>